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1FABB895-9C3D-4133-B1D2-1AB4CD178717}"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0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8231A-B592-44E4-A0B1-A9A7FCFC0E1B}" type="datetimeFigureOut">
              <a:rPr lang="cs-CZ" smtClean="0"/>
              <a:t>3.4.2020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ABB895-9C3D-4133-B1D2-1AB4CD178717}" type="slidenum">
              <a:rPr lang="cs-CZ" smtClean="0"/>
              <a:t>‹#›</a:t>
            </a:fld>
            <a:endParaRPr lang="cs-CZ"/>
          </a:p>
        </p:txBody>
      </p:sp>
    </p:spTree>
    <p:extLst>
      <p:ext uri="{BB962C8B-B14F-4D97-AF65-F5344CB8AC3E}">
        <p14:creationId xmlns:p14="http://schemas.microsoft.com/office/powerpoint/2010/main" val="31411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85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18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spTree>
    <p:extLst>
      <p:ext uri="{BB962C8B-B14F-4D97-AF65-F5344CB8AC3E}">
        <p14:creationId xmlns:p14="http://schemas.microsoft.com/office/powerpoint/2010/main" val="128832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10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994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49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61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spTree>
    <p:extLst>
      <p:ext uri="{BB962C8B-B14F-4D97-AF65-F5344CB8AC3E}">
        <p14:creationId xmlns:p14="http://schemas.microsoft.com/office/powerpoint/2010/main" val="116769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8231A-B592-44E4-A0B1-A9A7FCFC0E1B}" type="datetimeFigureOut">
              <a:rPr lang="cs-CZ" smtClean="0"/>
              <a:t>3.4.2020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ABB895-9C3D-4133-B1D2-1AB4CD178717}"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01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8231A-B592-44E4-A0B1-A9A7FCFC0E1B}" type="datetimeFigureOut">
              <a:rPr lang="cs-CZ" smtClean="0"/>
              <a:t>3.4.2020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ABB895-9C3D-4133-B1D2-1AB4CD178717}" type="slidenum">
              <a:rPr lang="cs-CZ" smtClean="0"/>
              <a:t>‹#›</a:t>
            </a:fld>
            <a:endParaRPr lang="cs-CZ"/>
          </a:p>
        </p:txBody>
      </p:sp>
    </p:spTree>
    <p:extLst>
      <p:ext uri="{BB962C8B-B14F-4D97-AF65-F5344CB8AC3E}">
        <p14:creationId xmlns:p14="http://schemas.microsoft.com/office/powerpoint/2010/main" val="419807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18231A-B592-44E4-A0B1-A9A7FCFC0E1B}" type="datetimeFigureOut">
              <a:rPr lang="cs-CZ" smtClean="0"/>
              <a:t>3.4.2020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FABB895-9C3D-4133-B1D2-1AB4CD178717}"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70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18231A-B592-44E4-A0B1-A9A7FCFC0E1B}" type="datetimeFigureOut">
              <a:rPr lang="cs-CZ" smtClean="0"/>
              <a:t>3.4.2020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FABB895-9C3D-4133-B1D2-1AB4CD178717}"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61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8231A-B592-44E4-A0B1-A9A7FCFC0E1B}" type="datetimeFigureOut">
              <a:rPr lang="cs-CZ" smtClean="0"/>
              <a:t>3.4.2020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FABB895-9C3D-4133-B1D2-1AB4CD178717}" type="slidenum">
              <a:rPr lang="cs-CZ" smtClean="0"/>
              <a:t>‹#›</a:t>
            </a:fld>
            <a:endParaRPr lang="cs-CZ"/>
          </a:p>
        </p:txBody>
      </p:sp>
    </p:spTree>
    <p:extLst>
      <p:ext uri="{BB962C8B-B14F-4D97-AF65-F5344CB8AC3E}">
        <p14:creationId xmlns:p14="http://schemas.microsoft.com/office/powerpoint/2010/main" val="279981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8231A-B592-44E4-A0B1-A9A7FCFC0E1B}" type="datetimeFigureOut">
              <a:rPr lang="cs-CZ" smtClean="0"/>
              <a:t>3.4.2020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ABB895-9C3D-4133-B1D2-1AB4CD178717}"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4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8231A-B592-44E4-A0B1-A9A7FCFC0E1B}" type="datetimeFigureOut">
              <a:rPr lang="cs-CZ" smtClean="0"/>
              <a:t>3.4.2020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ABB895-9C3D-4133-B1D2-1AB4CD178717}" type="slidenum">
              <a:rPr lang="cs-CZ" smtClean="0"/>
              <a:t>‹#›</a:t>
            </a:fld>
            <a:endParaRPr lang="cs-CZ"/>
          </a:p>
        </p:txBody>
      </p:sp>
    </p:spTree>
    <p:extLst>
      <p:ext uri="{BB962C8B-B14F-4D97-AF65-F5344CB8AC3E}">
        <p14:creationId xmlns:p14="http://schemas.microsoft.com/office/powerpoint/2010/main" val="23716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18231A-B592-44E4-A0B1-A9A7FCFC0E1B}" type="datetimeFigureOut">
              <a:rPr lang="cs-CZ" smtClean="0"/>
              <a:t>3.4.2020</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ABB895-9C3D-4133-B1D2-1AB4CD178717}" type="slidenum">
              <a:rPr lang="cs-CZ" smtClean="0"/>
              <a:t>‹#›</a:t>
            </a:fld>
            <a:endParaRPr lang="cs-CZ"/>
          </a:p>
        </p:txBody>
      </p:sp>
    </p:spTree>
    <p:extLst>
      <p:ext uri="{BB962C8B-B14F-4D97-AF65-F5344CB8AC3E}">
        <p14:creationId xmlns:p14="http://schemas.microsoft.com/office/powerpoint/2010/main" val="328558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s.wikipedia.org/wiki/Mal%C3%AD%C5%99" TargetMode="External"/><Relationship Id="rId13" Type="http://schemas.openxmlformats.org/officeDocument/2006/relationships/hyperlink" Target="https://cs.wikipedia.org/wiki/Filozofick%C3%A1_fakulta_Univerzity_Karlovy" TargetMode="External"/><Relationship Id="rId18" Type="http://schemas.openxmlformats.org/officeDocument/2006/relationships/hyperlink" Target="https://cs.wikipedia.org/wiki/Lidov%C3%A9_noviny" TargetMode="External"/><Relationship Id="rId3" Type="http://schemas.openxmlformats.org/officeDocument/2006/relationships/hyperlink" Target="https://cs.wikipedia.org/wiki/Spisovatel" TargetMode="External"/><Relationship Id="rId21" Type="http://schemas.openxmlformats.org/officeDocument/2006/relationships/hyperlink" Target="https://cs.wikipedia.org/wiki/Mezin%C3%A1rodn%C3%AD_PEN_klub" TargetMode="External"/><Relationship Id="rId7" Type="http://schemas.openxmlformats.org/officeDocument/2006/relationships/hyperlink" Target="https://cs.wikipedia.org/wiki/P%C5%99ekladatel" TargetMode="External"/><Relationship Id="rId12" Type="http://schemas.openxmlformats.org/officeDocument/2006/relationships/hyperlink" Target="https://cs.wikipedia.org/wiki/1915" TargetMode="External"/><Relationship Id="rId17" Type="http://schemas.openxmlformats.org/officeDocument/2006/relationships/hyperlink" Target="https://cs.wikipedia.org/w/index.php?title=Nebojsa_(t%C3%BDden%C3%ADk)&amp;action=edit&amp;redlink=1" TargetMode="External"/><Relationship Id="rId2" Type="http://schemas.openxmlformats.org/officeDocument/2006/relationships/hyperlink" Target="https://cs.wikipedia.org/wiki/%C4%8Ce%C5%A1i" TargetMode="External"/><Relationship Id="rId16" Type="http://schemas.openxmlformats.org/officeDocument/2006/relationships/hyperlink" Target="https://cs.wikipedia.org/wiki/N%C3%A1rodn%C3%AD_listy" TargetMode="External"/><Relationship Id="rId20" Type="http://schemas.openxmlformats.org/officeDocument/2006/relationships/hyperlink" Target="https://cs.wikipedia.org/wiki/1933" TargetMode="External"/><Relationship Id="rId1" Type="http://schemas.openxmlformats.org/officeDocument/2006/relationships/slideLayout" Target="../slideLayouts/slideLayout2.xml"/><Relationship Id="rId6" Type="http://schemas.openxmlformats.org/officeDocument/2006/relationships/hyperlink" Target="https://cs.wikipedia.org/wiki/Dramatik" TargetMode="External"/><Relationship Id="rId11" Type="http://schemas.openxmlformats.org/officeDocument/2006/relationships/hyperlink" Target="https://cs.wikipedia.org/wiki/Gymn%C3%A1zium" TargetMode="External"/><Relationship Id="rId5" Type="http://schemas.openxmlformats.org/officeDocument/2006/relationships/hyperlink" Target="https://cs.wikipedia.org/wiki/Novin%C3%A1%C5%99" TargetMode="External"/><Relationship Id="rId15" Type="http://schemas.openxmlformats.org/officeDocument/2006/relationships/hyperlink" Target="https://cs.wikipedia.org/wiki/Arm%C3%A1da" TargetMode="External"/><Relationship Id="rId23" Type="http://schemas.openxmlformats.org/officeDocument/2006/relationships/image" Target="../media/image9.jpg"/><Relationship Id="rId10" Type="http://schemas.openxmlformats.org/officeDocument/2006/relationships/hyperlink" Target="https://cs.wikipedia.org/wiki/Mal%C3%A9_Svato%C5%88ovice" TargetMode="External"/><Relationship Id="rId19" Type="http://schemas.openxmlformats.org/officeDocument/2006/relationships/hyperlink" Target="https://cs.wikipedia.org/wiki/1925" TargetMode="External"/><Relationship Id="rId4" Type="http://schemas.openxmlformats.org/officeDocument/2006/relationships/hyperlink" Target="https://cs.wikipedia.org/wiki/Intelektu%C3%A1l" TargetMode="External"/><Relationship Id="rId9" Type="http://schemas.openxmlformats.org/officeDocument/2006/relationships/hyperlink" Target="https://cs.wikipedia.org/wiki/Josef_%C4%8Capek" TargetMode="External"/><Relationship Id="rId14" Type="http://schemas.openxmlformats.org/officeDocument/2006/relationships/hyperlink" Target="https://cs.wikipedia.org/wiki/Praha" TargetMode="External"/><Relationship Id="rId22" Type="http://schemas.openxmlformats.org/officeDocument/2006/relationships/hyperlink" Target="https://cs.wikipedia.org/wiki/Mnichovsk%C3%A1_dohod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s.wikipedia.org/wiki/Vltava" TargetMode="External"/><Relationship Id="rId3" Type="http://schemas.openxmlformats.org/officeDocument/2006/relationships/hyperlink" Target="https://cs.wikipedia.org/wiki/Mlok" TargetMode="External"/><Relationship Id="rId7" Type="http://schemas.openxmlformats.org/officeDocument/2006/relationships/hyperlink" Target="https://cs.wikipedia.org/wiki/Mioc%C3%A9n" TargetMode="External"/><Relationship Id="rId2" Type="http://schemas.openxmlformats.org/officeDocument/2006/relationships/hyperlink" Target="https://cs.wikipedia.org/wiki/Tich%C3%BD_oce%C3%A1n" TargetMode="External"/><Relationship Id="rId1" Type="http://schemas.openxmlformats.org/officeDocument/2006/relationships/slideLayout" Target="../slideLayouts/slideLayout2.xml"/><Relationship Id="rId6" Type="http://schemas.openxmlformats.org/officeDocument/2006/relationships/hyperlink" Target="https://cs.wikipedia.org/wiki/Andrias_scheuchzeri" TargetMode="External"/><Relationship Id="rId5" Type="http://schemas.openxmlformats.org/officeDocument/2006/relationships/hyperlink" Target="https://cs.wikipedia.org/wiki/Perla" TargetMode="External"/><Relationship Id="rId4" Type="http://schemas.openxmlformats.org/officeDocument/2006/relationships/hyperlink" Target="https://cs.wikipedia.org/wiki/%C5%BDraloc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s.wikipedia.org/wiki/Nacismus" TargetMode="External"/><Relationship Id="rId3" Type="http://schemas.openxmlformats.org/officeDocument/2006/relationships/hyperlink" Target="https://cs.wikipedia.org/wiki/Karel_%C4%8Capek" TargetMode="External"/><Relationship Id="rId7" Type="http://schemas.openxmlformats.org/officeDocument/2006/relationships/hyperlink" Target="https://cs.wikipedia.org/wiki/Antiutopie" TargetMode="External"/><Relationship Id="rId2" Type="http://schemas.openxmlformats.org/officeDocument/2006/relationships/hyperlink" Target="https://cs.wikipedia.org/wiki/Alegorie" TargetMode="External"/><Relationship Id="rId1" Type="http://schemas.openxmlformats.org/officeDocument/2006/relationships/slideLayout" Target="../slideLayouts/slideLayout2.xml"/><Relationship Id="rId6" Type="http://schemas.openxmlformats.org/officeDocument/2006/relationships/hyperlink" Target="https://cs.wikipedia.org/wiki/Lidov%C3%A9_noviny" TargetMode="External"/><Relationship Id="rId5" Type="http://schemas.openxmlformats.org/officeDocument/2006/relationships/hyperlink" Target="https://cs.wikipedia.org/wiki/1936" TargetMode="External"/><Relationship Id="rId10" Type="http://schemas.openxmlformats.org/officeDocument/2006/relationships/hyperlink" Target="https://cs.wikipedia.org/wiki/Nacistick%C3%A9_N%C4%9Bmecko" TargetMode="External"/><Relationship Id="rId4" Type="http://schemas.openxmlformats.org/officeDocument/2006/relationships/hyperlink" Target="https://cs.wikipedia.org/wiki/1935" TargetMode="External"/><Relationship Id="rId9" Type="http://schemas.openxmlformats.org/officeDocument/2006/relationships/hyperlink" Target="https://cs.wikipedia.org/wiki/Vivisek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7E63-AA6F-4ADC-BEBB-00F88F8F1748}"/>
              </a:ext>
            </a:extLst>
          </p:cNvPr>
          <p:cNvSpPr>
            <a:spLocks noGrp="1"/>
          </p:cNvSpPr>
          <p:nvPr>
            <p:ph type="ctrTitle"/>
          </p:nvPr>
        </p:nvSpPr>
        <p:spPr/>
        <p:txBody>
          <a:bodyPr/>
          <a:lstStyle/>
          <a:p>
            <a:r>
              <a:rPr lang="cs-CZ" dirty="0"/>
              <a:t>Válka s mloky</a:t>
            </a:r>
          </a:p>
        </p:txBody>
      </p:sp>
      <p:sp>
        <p:nvSpPr>
          <p:cNvPr id="3" name="Subtitle 2">
            <a:extLst>
              <a:ext uri="{FF2B5EF4-FFF2-40B4-BE49-F238E27FC236}">
                <a16:creationId xmlns:a16="http://schemas.microsoft.com/office/drawing/2014/main" id="{37FDAC4E-ABA7-4350-AAEF-A84EAD46A867}"/>
              </a:ext>
            </a:extLst>
          </p:cNvPr>
          <p:cNvSpPr>
            <a:spLocks noGrp="1"/>
          </p:cNvSpPr>
          <p:nvPr>
            <p:ph type="subTitle" idx="1"/>
          </p:nvPr>
        </p:nvSpPr>
        <p:spPr/>
        <p:txBody>
          <a:bodyPr/>
          <a:lstStyle/>
          <a:p>
            <a:r>
              <a:rPr lang="cs-CZ" dirty="0"/>
              <a:t>Karel Čapek</a:t>
            </a:r>
          </a:p>
        </p:txBody>
      </p:sp>
      <p:pic>
        <p:nvPicPr>
          <p:cNvPr id="5" name="Picture 4">
            <a:extLst>
              <a:ext uri="{FF2B5EF4-FFF2-40B4-BE49-F238E27FC236}">
                <a16:creationId xmlns:a16="http://schemas.microsoft.com/office/drawing/2014/main" id="{52E8AB36-DCCA-4A93-9369-626ED6136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836" y="1720883"/>
            <a:ext cx="2120347" cy="3257516"/>
          </a:xfrm>
          <a:prstGeom prst="rect">
            <a:avLst/>
          </a:prstGeom>
        </p:spPr>
      </p:pic>
      <p:pic>
        <p:nvPicPr>
          <p:cNvPr id="7" name="Picture 6">
            <a:extLst>
              <a:ext uri="{FF2B5EF4-FFF2-40B4-BE49-F238E27FC236}">
                <a16:creationId xmlns:a16="http://schemas.microsoft.com/office/drawing/2014/main" id="{4C9D5DC9-7F7F-4FBE-AF97-A9F5594A1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19" y="1720883"/>
            <a:ext cx="2228511" cy="3257516"/>
          </a:xfrm>
          <a:prstGeom prst="rect">
            <a:avLst/>
          </a:prstGeom>
        </p:spPr>
      </p:pic>
    </p:spTree>
    <p:extLst>
      <p:ext uri="{BB962C8B-B14F-4D97-AF65-F5344CB8AC3E}">
        <p14:creationId xmlns:p14="http://schemas.microsoft.com/office/powerpoint/2010/main" val="409976649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0E8-F399-4395-A370-992D8D474D7F}"/>
              </a:ext>
            </a:extLst>
          </p:cNvPr>
          <p:cNvSpPr>
            <a:spLocks noGrp="1"/>
          </p:cNvSpPr>
          <p:nvPr>
            <p:ph type="title"/>
          </p:nvPr>
        </p:nvSpPr>
        <p:spPr>
          <a:xfrm>
            <a:off x="1295402" y="683222"/>
            <a:ext cx="9601196" cy="1303867"/>
          </a:xfrm>
        </p:spPr>
        <p:txBody>
          <a:bodyPr/>
          <a:lstStyle/>
          <a:p>
            <a:r>
              <a:rPr lang="cs-CZ" dirty="0"/>
              <a:t>O autorovi – Karel Čapek</a:t>
            </a:r>
          </a:p>
        </p:txBody>
      </p:sp>
      <p:sp>
        <p:nvSpPr>
          <p:cNvPr id="3" name="Content Placeholder 2">
            <a:extLst>
              <a:ext uri="{FF2B5EF4-FFF2-40B4-BE49-F238E27FC236}">
                <a16:creationId xmlns:a16="http://schemas.microsoft.com/office/drawing/2014/main" id="{2000DBFC-CA7C-4A60-9EF5-56B638EB230E}"/>
              </a:ext>
            </a:extLst>
          </p:cNvPr>
          <p:cNvSpPr>
            <a:spLocks noGrp="1"/>
          </p:cNvSpPr>
          <p:nvPr>
            <p:ph idx="1"/>
          </p:nvPr>
        </p:nvSpPr>
        <p:spPr>
          <a:xfrm>
            <a:off x="1295402" y="1735297"/>
            <a:ext cx="9601196" cy="4187690"/>
          </a:xfrm>
        </p:spPr>
        <p:txBody>
          <a:bodyPr>
            <a:normAutofit fontScale="92500" lnSpcReduction="20000"/>
          </a:bodyPr>
          <a:lstStyle/>
          <a:p>
            <a:r>
              <a:rPr lang="cs-CZ" sz="1900" dirty="0"/>
              <a:t>byl </a:t>
            </a:r>
            <a:r>
              <a:rPr lang="cs-CZ" sz="1900" dirty="0">
                <a:hlinkClick r:id="rId2" tooltip="Češi"/>
              </a:rPr>
              <a:t>český</a:t>
            </a:r>
            <a:r>
              <a:rPr lang="cs-CZ" sz="1900" dirty="0"/>
              <a:t> </a:t>
            </a:r>
            <a:r>
              <a:rPr lang="cs-CZ" sz="1900" dirty="0">
                <a:hlinkClick r:id="rId3" tooltip="Spisovatel"/>
              </a:rPr>
              <a:t>spisovatel</a:t>
            </a:r>
            <a:r>
              <a:rPr lang="cs-CZ" sz="1900" dirty="0"/>
              <a:t>, </a:t>
            </a:r>
            <a:r>
              <a:rPr lang="cs-CZ" sz="1900" dirty="0">
                <a:hlinkClick r:id="rId4" tooltip="Intelektuál"/>
              </a:rPr>
              <a:t>intelektuál</a:t>
            </a:r>
            <a:r>
              <a:rPr lang="cs-CZ" sz="1900" dirty="0"/>
              <a:t>, </a:t>
            </a:r>
            <a:r>
              <a:rPr lang="cs-CZ" sz="1900" dirty="0">
                <a:hlinkClick r:id="rId5" tooltip="Novinář"/>
              </a:rPr>
              <a:t>novinář</a:t>
            </a:r>
            <a:r>
              <a:rPr lang="cs-CZ" sz="1900" dirty="0"/>
              <a:t>, </a:t>
            </a:r>
            <a:r>
              <a:rPr lang="cs-CZ" sz="1900" dirty="0">
                <a:hlinkClick r:id="rId6" tooltip="Dramatik"/>
              </a:rPr>
              <a:t>dramatik</a:t>
            </a:r>
            <a:r>
              <a:rPr lang="cs-CZ" sz="1900" dirty="0"/>
              <a:t>, </a:t>
            </a:r>
            <a:r>
              <a:rPr lang="cs-CZ" sz="1900" dirty="0">
                <a:hlinkClick r:id="rId7" tooltip="Překladatel"/>
              </a:rPr>
              <a:t>překladatel</a:t>
            </a:r>
            <a:r>
              <a:rPr lang="cs-CZ" sz="1900" dirty="0"/>
              <a:t> </a:t>
            </a:r>
          </a:p>
          <a:p>
            <a:r>
              <a:rPr lang="cs-CZ" sz="1900" dirty="0"/>
              <a:t>Byl mladším bratrem </a:t>
            </a:r>
            <a:r>
              <a:rPr lang="cs-CZ" sz="1900" dirty="0">
                <a:hlinkClick r:id="rId8" tooltip="Malíř"/>
              </a:rPr>
              <a:t>malíře</a:t>
            </a:r>
            <a:r>
              <a:rPr lang="cs-CZ" sz="1900" dirty="0"/>
              <a:t> a spisovatele </a:t>
            </a:r>
            <a:r>
              <a:rPr lang="cs-CZ" sz="1900" dirty="0">
                <a:hlinkClick r:id="rId9" tooltip="Josef Čapek"/>
              </a:rPr>
              <a:t>Josefa Čapka</a:t>
            </a:r>
            <a:endParaRPr lang="cs-CZ" sz="1900" dirty="0"/>
          </a:p>
          <a:p>
            <a:r>
              <a:rPr lang="cs-CZ" sz="1900" dirty="0"/>
              <a:t>Narodil se v </a:t>
            </a:r>
            <a:r>
              <a:rPr lang="cs-CZ" sz="1900" dirty="0">
                <a:hlinkClick r:id="rId10" tooltip="Malé Svatoňovice"/>
              </a:rPr>
              <a:t>Malých Svatoňovicích</a:t>
            </a:r>
            <a:r>
              <a:rPr lang="cs-CZ" sz="1900" dirty="0"/>
              <a:t> r. 1890</a:t>
            </a:r>
          </a:p>
          <a:p>
            <a:r>
              <a:rPr lang="cs-CZ" sz="1900" dirty="0"/>
              <a:t>V Úpici také absolvoval základní školu, poté studoval na </a:t>
            </a:r>
            <a:r>
              <a:rPr lang="cs-CZ" sz="1900" dirty="0">
                <a:hlinkClick r:id="rId11" tooltip="Gymnázium"/>
              </a:rPr>
              <a:t>gymnáziu</a:t>
            </a:r>
            <a:r>
              <a:rPr lang="cs-CZ" sz="1900" dirty="0"/>
              <a:t> v Hradci, Roku </a:t>
            </a:r>
            <a:r>
              <a:rPr lang="cs-CZ" sz="1900" dirty="0">
                <a:hlinkClick r:id="rId12" tooltip="1915"/>
              </a:rPr>
              <a:t>1915</a:t>
            </a:r>
            <a:r>
              <a:rPr lang="cs-CZ" sz="1900" dirty="0"/>
              <a:t> ukončil studium na </a:t>
            </a:r>
            <a:r>
              <a:rPr lang="cs-CZ" sz="1900" dirty="0">
                <a:hlinkClick r:id="rId13" tooltip="Filozofická fakulta Univerzity Karlovy"/>
              </a:rPr>
              <a:t>Filosofické fakultě Univerzity Karlovy</a:t>
            </a:r>
            <a:r>
              <a:rPr lang="cs-CZ" sz="1900" dirty="0"/>
              <a:t> v </a:t>
            </a:r>
            <a:r>
              <a:rPr lang="cs-CZ" sz="1900" dirty="0">
                <a:hlinkClick r:id="rId14" tooltip="Praha"/>
              </a:rPr>
              <a:t>Praze</a:t>
            </a:r>
            <a:r>
              <a:rPr lang="cs-CZ" sz="1900" dirty="0"/>
              <a:t> a získal doktorát </a:t>
            </a:r>
          </a:p>
          <a:p>
            <a:r>
              <a:rPr lang="cs-CZ" sz="1900" dirty="0"/>
              <a:t>Pro svou nemoc nebyl odveden do rakouské </a:t>
            </a:r>
            <a:r>
              <a:rPr lang="cs-CZ" sz="1900" dirty="0">
                <a:hlinkClick r:id="rId15" tooltip="Armáda"/>
              </a:rPr>
              <a:t>armády</a:t>
            </a:r>
            <a:r>
              <a:rPr lang="cs-CZ" sz="1900" dirty="0"/>
              <a:t> a nemusel proto bojovat</a:t>
            </a:r>
          </a:p>
          <a:p>
            <a:r>
              <a:rPr lang="cs-CZ" sz="1900" dirty="0"/>
              <a:t>Stal se redaktorem v několika denících a časopisech: v </a:t>
            </a:r>
            <a:r>
              <a:rPr lang="cs-CZ" sz="1900" i="1" dirty="0">
                <a:hlinkClick r:id="rId16" tooltip="Národní listy"/>
              </a:rPr>
              <a:t>Národních listech</a:t>
            </a:r>
            <a:r>
              <a:rPr lang="cs-CZ" sz="1900" dirty="0"/>
              <a:t> , v týdeníku </a:t>
            </a:r>
            <a:r>
              <a:rPr lang="cs-CZ" sz="1900" i="1" dirty="0">
                <a:hlinkClick r:id="rId17" tooltip="Nebojsa (týdeník) (stránka neexistuje)"/>
              </a:rPr>
              <a:t>Nebojsa</a:t>
            </a:r>
            <a:r>
              <a:rPr lang="cs-CZ" sz="1900" dirty="0"/>
              <a:t> a v </a:t>
            </a:r>
            <a:r>
              <a:rPr lang="cs-CZ" sz="1900" i="1" dirty="0">
                <a:hlinkClick r:id="rId18" tooltip="Lidové noviny"/>
              </a:rPr>
              <a:t>Lidových novinách</a:t>
            </a:r>
            <a:endParaRPr lang="cs-CZ" sz="1900" i="1" dirty="0"/>
          </a:p>
          <a:p>
            <a:r>
              <a:rPr lang="cs-CZ" sz="1900" dirty="0"/>
              <a:t>V letech </a:t>
            </a:r>
            <a:r>
              <a:rPr lang="cs-CZ" sz="1900" dirty="0">
                <a:hlinkClick r:id="rId19" tooltip="1925"/>
              </a:rPr>
              <a:t>1925</a:t>
            </a:r>
            <a:r>
              <a:rPr lang="cs-CZ" sz="1900" dirty="0"/>
              <a:t>–</a:t>
            </a:r>
            <a:r>
              <a:rPr lang="cs-CZ" sz="1900" dirty="0">
                <a:hlinkClick r:id="rId20" tooltip="1933"/>
              </a:rPr>
              <a:t>1933</a:t>
            </a:r>
            <a:r>
              <a:rPr lang="cs-CZ" sz="1900" dirty="0"/>
              <a:t> byl prvním předsedou československého odboru </a:t>
            </a:r>
            <a:r>
              <a:rPr lang="cs-CZ" sz="1900" dirty="0">
                <a:hlinkClick r:id="rId21" tooltip="Mezinárodní PEN klub"/>
              </a:rPr>
              <a:t>PEN klubu</a:t>
            </a:r>
            <a:endParaRPr lang="cs-CZ" sz="1900" dirty="0"/>
          </a:p>
          <a:p>
            <a:r>
              <a:rPr lang="cs-CZ" sz="1900" dirty="0"/>
              <a:t>Karel Čapek a jeho bratr Josef byli zhruba od roku 1925 aktéry pravidelného pátečního setkávání osobností politického a kulturního života            tzv. Pátečníci ( E. Beneš,T.G. Masaryk, Peroutka atd.)</a:t>
            </a:r>
          </a:p>
          <a:p>
            <a:r>
              <a:rPr lang="cs-CZ" sz="1900" dirty="0">
                <a:hlinkClick r:id="rId22" tooltip="Mnichovská dohoda"/>
              </a:rPr>
              <a:t>Mnichovská dohoda</a:t>
            </a:r>
            <a:r>
              <a:rPr lang="cs-CZ" sz="1900" dirty="0"/>
              <a:t> a po ní následující kapitulace znamenaly pro Karla Čapka zhroucení jeho dosavadního světa a osobní tragédii</a:t>
            </a:r>
          </a:p>
          <a:p>
            <a:endParaRPr lang="cs-CZ" sz="2100" dirty="0"/>
          </a:p>
        </p:txBody>
      </p:sp>
      <p:sp>
        <p:nvSpPr>
          <p:cNvPr id="4" name="Arrow: Right 3">
            <a:extLst>
              <a:ext uri="{FF2B5EF4-FFF2-40B4-BE49-F238E27FC236}">
                <a16:creationId xmlns:a16="http://schemas.microsoft.com/office/drawing/2014/main" id="{6D7FEBF7-02AC-491C-A085-8AB8163D670B}"/>
              </a:ext>
            </a:extLst>
          </p:cNvPr>
          <p:cNvSpPr/>
          <p:nvPr/>
        </p:nvSpPr>
        <p:spPr>
          <a:xfrm>
            <a:off x="5446643" y="5003433"/>
            <a:ext cx="450574" cy="13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a:extLst>
              <a:ext uri="{FF2B5EF4-FFF2-40B4-BE49-F238E27FC236}">
                <a16:creationId xmlns:a16="http://schemas.microsoft.com/office/drawing/2014/main" id="{C76D7B1A-27A4-47FD-B7BD-3E1DDFCA1E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581321" y="683498"/>
            <a:ext cx="1561925" cy="2103597"/>
          </a:xfrm>
          <a:prstGeom prst="rect">
            <a:avLst/>
          </a:prstGeom>
        </p:spPr>
      </p:pic>
    </p:spTree>
    <p:extLst>
      <p:ext uri="{BB962C8B-B14F-4D97-AF65-F5344CB8AC3E}">
        <p14:creationId xmlns:p14="http://schemas.microsoft.com/office/powerpoint/2010/main" val="424154020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A18D-5525-4526-A690-90CC854A0588}"/>
              </a:ext>
            </a:extLst>
          </p:cNvPr>
          <p:cNvSpPr>
            <a:spLocks noGrp="1"/>
          </p:cNvSpPr>
          <p:nvPr>
            <p:ph type="title"/>
          </p:nvPr>
        </p:nvSpPr>
        <p:spPr/>
        <p:txBody>
          <a:bodyPr/>
          <a:lstStyle/>
          <a:p>
            <a:r>
              <a:rPr lang="cs-CZ" dirty="0"/>
              <a:t>Stručný děj</a:t>
            </a:r>
          </a:p>
        </p:txBody>
      </p:sp>
      <p:sp>
        <p:nvSpPr>
          <p:cNvPr id="3" name="Content Placeholder 2">
            <a:extLst>
              <a:ext uri="{FF2B5EF4-FFF2-40B4-BE49-F238E27FC236}">
                <a16:creationId xmlns:a16="http://schemas.microsoft.com/office/drawing/2014/main" id="{E44C2AC9-62CC-404D-8669-4B36CF135C6A}"/>
              </a:ext>
            </a:extLst>
          </p:cNvPr>
          <p:cNvSpPr>
            <a:spLocks noGrp="1"/>
          </p:cNvSpPr>
          <p:nvPr>
            <p:ph idx="1"/>
          </p:nvPr>
        </p:nvSpPr>
        <p:spPr>
          <a:xfrm>
            <a:off x="1295401" y="2556932"/>
            <a:ext cx="9601196" cy="3658338"/>
          </a:xfrm>
        </p:spPr>
        <p:txBody>
          <a:bodyPr>
            <a:normAutofit fontScale="77500" lnSpcReduction="20000"/>
          </a:bodyPr>
          <a:lstStyle/>
          <a:p>
            <a:r>
              <a:rPr lang="cs-CZ" dirty="0"/>
              <a:t>Kapitán Van Toch (který je ovšem českého původu) objeví na ostrově Tana Masa v </a:t>
            </a:r>
            <a:r>
              <a:rPr lang="cs-CZ" dirty="0">
                <a:hlinkClick r:id="rId2" tooltip="Tichý oceán"/>
              </a:rPr>
              <a:t>Tichém oceánu</a:t>
            </a:r>
            <a:r>
              <a:rPr lang="cs-CZ" dirty="0"/>
              <a:t> podivné, inteligentní, v moři žijící tvory, podobné </a:t>
            </a:r>
            <a:r>
              <a:rPr lang="cs-CZ" dirty="0">
                <a:hlinkClick r:id="rId3" tooltip="Mlok"/>
              </a:rPr>
              <a:t>mlokům</a:t>
            </a:r>
            <a:r>
              <a:rPr lang="cs-CZ" dirty="0"/>
              <a:t>. Zahájí s nimi výměnný obchod: kapitán Van Toch dodá mlokům nože na obranu proti </a:t>
            </a:r>
            <a:r>
              <a:rPr lang="cs-CZ" dirty="0">
                <a:hlinkClick r:id="rId4" tooltip="Žraloci"/>
              </a:rPr>
              <a:t>žralokům</a:t>
            </a:r>
            <a:r>
              <a:rPr lang="cs-CZ" dirty="0"/>
              <a:t>, kteří mločí populaci decimují, a mloci na oplátku budou nosit kapitánu Van Tochovi </a:t>
            </a:r>
            <a:r>
              <a:rPr lang="cs-CZ" dirty="0">
                <a:hlinkClick r:id="rId5" tooltip="Perla"/>
              </a:rPr>
              <a:t>perly</a:t>
            </a:r>
            <a:r>
              <a:rPr lang="cs-CZ" dirty="0"/>
              <a:t>. Seznámí s tímto projektem svého známého z dětství, továrníka G. H. Bondyho, který začne mlokům dodávat i jiné potřeby. Kapitán Van Toch mezitím vysazuje mloky i na jiných ostrovech Tichého oceánu. Po smrti kapitána Van Tocha se začne s mloky obchodovat jako s levnou pracovní silou, jsou také podrobeni vědeckému výzkumu, z něhož vyjde najevo, že se jedná o druh </a:t>
            </a:r>
            <a:r>
              <a:rPr lang="cs-CZ" i="1" dirty="0">
                <a:hlinkClick r:id="rId6" tooltip="Andrias scheuchzeri"/>
              </a:rPr>
              <a:t>Andrias scheuchzeri</a:t>
            </a:r>
            <a:r>
              <a:rPr lang="cs-CZ" dirty="0"/>
              <a:t>, </a:t>
            </a:r>
            <a:r>
              <a:rPr lang="cs-CZ" dirty="0">
                <a:hlinkClick r:id="rId7" tooltip="Miocén"/>
              </a:rPr>
              <a:t>miocénního</a:t>
            </a:r>
            <a:r>
              <a:rPr lang="cs-CZ" dirty="0"/>
              <a:t> mloka, u kterého se předpokládalo vyhynutí. Mloci se ale postupně vyvinou v ještě inteligentnější tvory (za pomoci člověka), značně se přemnoží, vzbouří, začnou vyhrožovat lidem válkou, jestli jim nedovolí zbourat břehy pevnin, aby mohli rozšířit svůj podmořský svět. Mloci bourají pevniny, vzhledem k potřebě vzniku mělčin. Ze začátku je dáno, že mloci nemohou žít ve sladké vodě. Beznadějnost situace je zdůrazněna na konci knihy, kdy se už i ve </a:t>
            </a:r>
            <a:r>
              <a:rPr lang="cs-CZ" dirty="0">
                <a:hlinkClick r:id="rId8" tooltip="Vltava"/>
              </a:rPr>
              <a:t>Vltavě</a:t>
            </a:r>
            <a:r>
              <a:rPr lang="cs-CZ" dirty="0"/>
              <a:t> objeví </a:t>
            </a:r>
            <a:r>
              <a:rPr lang="cs-CZ" i="1" dirty="0"/>
              <a:t>černá hlava s opačnými víčky. Budoucnost lidstva je nejistá...</a:t>
            </a:r>
            <a:endParaRPr lang="cs-CZ" dirty="0"/>
          </a:p>
        </p:txBody>
      </p:sp>
    </p:spTree>
    <p:extLst>
      <p:ext uri="{BB962C8B-B14F-4D97-AF65-F5344CB8AC3E}">
        <p14:creationId xmlns:p14="http://schemas.microsoft.com/office/powerpoint/2010/main" val="6298562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D62C-F22E-42A1-8E7C-AAA7E864593A}"/>
              </a:ext>
            </a:extLst>
          </p:cNvPr>
          <p:cNvSpPr>
            <a:spLocks noGrp="1"/>
          </p:cNvSpPr>
          <p:nvPr>
            <p:ph type="title"/>
          </p:nvPr>
        </p:nvSpPr>
        <p:spPr>
          <a:xfrm>
            <a:off x="1295402" y="611071"/>
            <a:ext cx="9601196" cy="1303867"/>
          </a:xfrm>
        </p:spPr>
        <p:txBody>
          <a:bodyPr/>
          <a:lstStyle/>
          <a:p>
            <a:r>
              <a:rPr lang="cs-CZ" dirty="0"/>
              <a:t>1) Rozbor díla </a:t>
            </a:r>
          </a:p>
        </p:txBody>
      </p:sp>
      <p:sp>
        <p:nvSpPr>
          <p:cNvPr id="3" name="Content Placeholder 2">
            <a:extLst>
              <a:ext uri="{FF2B5EF4-FFF2-40B4-BE49-F238E27FC236}">
                <a16:creationId xmlns:a16="http://schemas.microsoft.com/office/drawing/2014/main" id="{28B43064-5016-4A78-8140-DA58C2312744}"/>
              </a:ext>
            </a:extLst>
          </p:cNvPr>
          <p:cNvSpPr>
            <a:spLocks noGrp="1"/>
          </p:cNvSpPr>
          <p:nvPr>
            <p:ph idx="1"/>
          </p:nvPr>
        </p:nvSpPr>
        <p:spPr>
          <a:xfrm>
            <a:off x="1295402" y="1753704"/>
            <a:ext cx="9601196" cy="4493225"/>
          </a:xfrm>
        </p:spPr>
        <p:txBody>
          <a:bodyPr>
            <a:normAutofit fontScale="92500" lnSpcReduction="10000"/>
          </a:bodyPr>
          <a:lstStyle/>
          <a:p>
            <a:r>
              <a:rPr lang="cs-CZ" dirty="0"/>
              <a:t> klasická </a:t>
            </a:r>
            <a:r>
              <a:rPr lang="cs-CZ" dirty="0">
                <a:hlinkClick r:id="rId2" tooltip="Alegorie"/>
              </a:rPr>
              <a:t>alegorie</a:t>
            </a:r>
            <a:r>
              <a:rPr lang="cs-CZ" dirty="0"/>
              <a:t> </a:t>
            </a:r>
            <a:r>
              <a:rPr lang="cs-CZ" dirty="0">
                <a:hlinkClick r:id="rId3" tooltip="Karel Čapek"/>
              </a:rPr>
              <a:t>Karla Čapka</a:t>
            </a:r>
            <a:r>
              <a:rPr lang="cs-CZ" dirty="0"/>
              <a:t>, napsaná roku </a:t>
            </a:r>
            <a:r>
              <a:rPr lang="cs-CZ" dirty="0">
                <a:hlinkClick r:id="rId4" tooltip="1935"/>
              </a:rPr>
              <a:t>1935</a:t>
            </a:r>
            <a:r>
              <a:rPr lang="cs-CZ" dirty="0"/>
              <a:t> (poprvé vydaná v letech 1935–</a:t>
            </a:r>
            <a:r>
              <a:rPr lang="cs-CZ" dirty="0">
                <a:hlinkClick r:id="rId5" tooltip="1936"/>
              </a:rPr>
              <a:t>1936</a:t>
            </a:r>
            <a:r>
              <a:rPr lang="cs-CZ" dirty="0"/>
              <a:t> na pokračování v </a:t>
            </a:r>
            <a:r>
              <a:rPr lang="cs-CZ" dirty="0">
                <a:hlinkClick r:id="rId6" tooltip="Lidové noviny"/>
              </a:rPr>
              <a:t>Lidových novinách</a:t>
            </a:r>
            <a:r>
              <a:rPr lang="cs-CZ" dirty="0"/>
              <a:t>)</a:t>
            </a:r>
          </a:p>
          <a:p>
            <a:r>
              <a:rPr lang="cs-CZ" dirty="0"/>
              <a:t>Válka s mloky je z hlediska tématu relativně klasickou </a:t>
            </a:r>
            <a:r>
              <a:rPr lang="cs-CZ" dirty="0">
                <a:hlinkClick r:id="rId7" tooltip="Antiutopie"/>
              </a:rPr>
              <a:t>antiutopií</a:t>
            </a:r>
            <a:r>
              <a:rPr lang="cs-CZ" dirty="0"/>
              <a:t>( obávající se odličtění společnosti)</a:t>
            </a:r>
          </a:p>
          <a:p>
            <a:r>
              <a:rPr lang="cs-CZ" dirty="0"/>
              <a:t>V textu je značné množství narážek na německý </a:t>
            </a:r>
            <a:r>
              <a:rPr lang="cs-CZ" dirty="0">
                <a:hlinkClick r:id="rId8" tooltip="Nacismus"/>
              </a:rPr>
              <a:t>nacismus</a:t>
            </a:r>
            <a:r>
              <a:rPr lang="cs-CZ" dirty="0"/>
              <a:t> – s ímž Čapek zásadně nesouhlasil – Např.  </a:t>
            </a:r>
            <a:r>
              <a:rPr lang="cs-CZ" i="1" dirty="0"/>
              <a:t>„Zejména v Německu byla veškerá </a:t>
            </a:r>
            <a:r>
              <a:rPr lang="cs-CZ" i="1" dirty="0">
                <a:hlinkClick r:id="rId9" tooltip="Vivisekce"/>
              </a:rPr>
              <a:t>vivisekce</a:t>
            </a:r>
            <a:r>
              <a:rPr lang="cs-CZ" i="1" dirty="0"/>
              <a:t> (mloků) přísně zapovězena, ovšem jen židovským badatelům.“</a:t>
            </a:r>
          </a:p>
          <a:p>
            <a:r>
              <a:rPr lang="cs-CZ" dirty="0"/>
              <a:t>celé dílo je také možno vykládat jako alegorii na rozpínavost </a:t>
            </a:r>
            <a:r>
              <a:rPr lang="cs-CZ" dirty="0">
                <a:hlinkClick r:id="rId10" tooltip="Nacistické Německo"/>
              </a:rPr>
              <a:t>Třetí říše</a:t>
            </a:r>
            <a:endParaRPr lang="cs-CZ" dirty="0"/>
          </a:p>
          <a:p>
            <a:r>
              <a:rPr lang="cs-CZ" dirty="0"/>
              <a:t> Jedná se o sci-fi román s antifašistickými prvky. Román je částečně psán formou novinových článků a odborných textů</a:t>
            </a:r>
          </a:p>
          <a:p>
            <a:r>
              <a:rPr lang="cs-CZ" dirty="0"/>
              <a:t>Obecně zobrazuje střet lidské cilivizace s novou mločí civilizací</a:t>
            </a:r>
          </a:p>
        </p:txBody>
      </p:sp>
    </p:spTree>
    <p:extLst>
      <p:ext uri="{BB962C8B-B14F-4D97-AF65-F5344CB8AC3E}">
        <p14:creationId xmlns:p14="http://schemas.microsoft.com/office/powerpoint/2010/main" val="254625316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B039-F3E0-4B3F-B4EC-C7EBE995A151}"/>
              </a:ext>
            </a:extLst>
          </p:cNvPr>
          <p:cNvSpPr>
            <a:spLocks noGrp="1"/>
          </p:cNvSpPr>
          <p:nvPr>
            <p:ph type="title"/>
          </p:nvPr>
        </p:nvSpPr>
        <p:spPr>
          <a:xfrm>
            <a:off x="1295402" y="894522"/>
            <a:ext cx="9601196" cy="1303867"/>
          </a:xfrm>
        </p:spPr>
        <p:txBody>
          <a:bodyPr/>
          <a:lstStyle/>
          <a:p>
            <a:r>
              <a:rPr lang="cs-CZ" dirty="0"/>
              <a:t>2) Rozbor díla – Hl. postavy</a:t>
            </a:r>
          </a:p>
        </p:txBody>
      </p:sp>
      <p:sp>
        <p:nvSpPr>
          <p:cNvPr id="3" name="Content Placeholder 2">
            <a:extLst>
              <a:ext uri="{FF2B5EF4-FFF2-40B4-BE49-F238E27FC236}">
                <a16:creationId xmlns:a16="http://schemas.microsoft.com/office/drawing/2014/main" id="{474518E7-FC2D-44CD-A10C-D6C22E94F8F7}"/>
              </a:ext>
            </a:extLst>
          </p:cNvPr>
          <p:cNvSpPr>
            <a:spLocks noGrp="1"/>
          </p:cNvSpPr>
          <p:nvPr>
            <p:ph idx="1"/>
          </p:nvPr>
        </p:nvSpPr>
        <p:spPr>
          <a:xfrm>
            <a:off x="1295402" y="2657427"/>
            <a:ext cx="9601196" cy="3306051"/>
          </a:xfrm>
        </p:spPr>
        <p:txBody>
          <a:bodyPr>
            <a:normAutofit fontScale="92500" lnSpcReduction="20000"/>
          </a:bodyPr>
          <a:lstStyle/>
          <a:p>
            <a:pPr marL="0" indent="0">
              <a:buNone/>
            </a:pPr>
            <a:r>
              <a:rPr lang="cs-CZ" dirty="0"/>
              <a:t>Kniha víceméně nemá hlavní postavu, ale zde je několik důležitých postav:</a:t>
            </a:r>
            <a:br>
              <a:rPr lang="cs-CZ" dirty="0"/>
            </a:br>
            <a:r>
              <a:rPr lang="cs-CZ" u="sng" dirty="0"/>
              <a:t>Kapitán Van Toch </a:t>
            </a:r>
            <a:r>
              <a:rPr lang="cs-CZ" dirty="0"/>
              <a:t>– objevitel mloků, figuruje v první knize příběhu, dále už osobně nefiguruje.</a:t>
            </a:r>
            <a:br>
              <a:rPr lang="cs-CZ" dirty="0"/>
            </a:br>
            <a:r>
              <a:rPr lang="cs-CZ" u="sng" dirty="0"/>
              <a:t>průmyslník Bondy </a:t>
            </a:r>
            <a:r>
              <a:rPr lang="cs-CZ" dirty="0"/>
              <a:t>– člověk financující rozšíření mloků coby levné pracovní síly, touží po zisku</a:t>
            </a:r>
            <a:br>
              <a:rPr lang="cs-CZ" dirty="0"/>
            </a:br>
            <a:r>
              <a:rPr lang="cs-CZ" u="sng" dirty="0"/>
              <a:t>pan Povondra </a:t>
            </a:r>
            <a:r>
              <a:rPr lang="cs-CZ" dirty="0"/>
              <a:t>– vrátný pana Bondyho – sesbíral novinové články v knize, pohlíží na situaci jako řadový občan. Jako jediný vystupuje ve všech třech knihách příběhu. Až příliš pozdě si začne uvědomovat, že problém rozšiřujících se mloků se týká i jeho.</a:t>
            </a:r>
          </a:p>
          <a:p>
            <a:pPr marL="0" indent="0">
              <a:buNone/>
            </a:pPr>
            <a:r>
              <a:rPr lang="cs-CZ" u="sng" dirty="0"/>
              <a:t>Chief Salamandr </a:t>
            </a:r>
            <a:r>
              <a:rPr lang="cs-CZ" dirty="0"/>
              <a:t>– zástupce společnosti mloků vyjednávající s lidmi, vynucuje si stále      více životního prostoru (přirovnání k Hitlerovi) – mloci – tvorové popisovaní jako zmanipulovaný dav tupě následující svého vůdce.</a:t>
            </a:r>
          </a:p>
        </p:txBody>
      </p:sp>
    </p:spTree>
    <p:extLst>
      <p:ext uri="{BB962C8B-B14F-4D97-AF65-F5344CB8AC3E}">
        <p14:creationId xmlns:p14="http://schemas.microsoft.com/office/powerpoint/2010/main" val="2209433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C082-884D-4705-9F87-441C646E6827}"/>
              </a:ext>
            </a:extLst>
          </p:cNvPr>
          <p:cNvSpPr>
            <a:spLocks noGrp="1"/>
          </p:cNvSpPr>
          <p:nvPr>
            <p:ph type="title"/>
          </p:nvPr>
        </p:nvSpPr>
        <p:spPr/>
        <p:txBody>
          <a:bodyPr>
            <a:normAutofit/>
          </a:bodyPr>
          <a:lstStyle/>
          <a:p>
            <a:r>
              <a:rPr lang="cs-CZ" dirty="0"/>
              <a:t>Ukázka textu</a:t>
            </a:r>
          </a:p>
        </p:txBody>
      </p:sp>
      <p:sp>
        <p:nvSpPr>
          <p:cNvPr id="3" name="Content Placeholder 2">
            <a:extLst>
              <a:ext uri="{FF2B5EF4-FFF2-40B4-BE49-F238E27FC236}">
                <a16:creationId xmlns:a16="http://schemas.microsoft.com/office/drawing/2014/main" id="{9D83F3BC-FBDA-4301-AB77-C26553748384}"/>
              </a:ext>
            </a:extLst>
          </p:cNvPr>
          <p:cNvSpPr>
            <a:spLocks noGrp="1"/>
          </p:cNvSpPr>
          <p:nvPr>
            <p:ph idx="1"/>
          </p:nvPr>
        </p:nvSpPr>
        <p:spPr/>
        <p:txBody>
          <a:bodyPr>
            <a:normAutofit fontScale="85000" lnSpcReduction="20000"/>
          </a:bodyPr>
          <a:lstStyle/>
          <a:p>
            <a:r>
              <a:rPr lang="cs-CZ" dirty="0"/>
              <a:t>Zatím G. H. Bondy prohlíží ve své pracovně zamyšleně vizitku kapitánovu. „Co tu chce?” ptá se podezíravě. „Nevím prosím,” mumlá uctivě pan Povondra. Pan Bondy ještě pořád drží v ruce tu vizitku. Vyražená lodní kotva. Captain J. van Toch, Surabaya – kde vlastně je Surabaja? Není to někde na Jávě? Na pana Bondyho to zadýchlo dálkou. Kandong Bandoeng, to zní jako údery gongu. Surabaja. A zrovna dnes je takový tropický den. Surabaja. „Tak ho sem přiveďte,” káže pan Bondy. Ve dveřích stojí mohutný muž v kapitánské čepici a salutuje. G. H. Bondy mu jde v ústrety. „Very glad to meet you, Captain. Please, come in.” „Nazdar, nazdárek, pane Bondy,” provolává radostně Captain. „Vy jste Čech?” diví se pan Bondy. „Ja, Čech. Dyť my se známe, pane Bondy. Z Jevíčka. Krupař Vantoch, do you remember?” „Pravda, pravda,” raduje se hlučně G. H. Bondy, ale přitom pociťuje cosi jako zklamání. (Tak on to není Holanďan!) „Krupař Vantoch, na rynku, že? Ani jste se nezměnil, pane Vantochu! Pořád ten starý! Tak co, jak vám jde krupařství?”</a:t>
            </a:r>
          </a:p>
        </p:txBody>
      </p:sp>
    </p:spTree>
    <p:extLst>
      <p:ext uri="{BB962C8B-B14F-4D97-AF65-F5344CB8AC3E}">
        <p14:creationId xmlns:p14="http://schemas.microsoft.com/office/powerpoint/2010/main" val="32088293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C6A5-0DEB-4299-AFD7-3B78E5A132CE}"/>
              </a:ext>
            </a:extLst>
          </p:cNvPr>
          <p:cNvSpPr>
            <a:spLocks noGrp="1"/>
          </p:cNvSpPr>
          <p:nvPr>
            <p:ph type="title"/>
          </p:nvPr>
        </p:nvSpPr>
        <p:spPr/>
        <p:txBody>
          <a:bodyPr/>
          <a:lstStyle/>
          <a:p>
            <a:r>
              <a:rPr lang="cs-CZ" dirty="0"/>
              <a:t>3) Rozbor díla – charakteristika textu</a:t>
            </a:r>
          </a:p>
        </p:txBody>
      </p:sp>
      <p:sp>
        <p:nvSpPr>
          <p:cNvPr id="3" name="Content Placeholder 2">
            <a:extLst>
              <a:ext uri="{FF2B5EF4-FFF2-40B4-BE49-F238E27FC236}">
                <a16:creationId xmlns:a16="http://schemas.microsoft.com/office/drawing/2014/main" id="{31F949CA-8B47-4788-9986-9CEE0B62E8A0}"/>
              </a:ext>
            </a:extLst>
          </p:cNvPr>
          <p:cNvSpPr>
            <a:spLocks noGrp="1"/>
          </p:cNvSpPr>
          <p:nvPr>
            <p:ph idx="1"/>
          </p:nvPr>
        </p:nvSpPr>
        <p:spPr>
          <a:xfrm>
            <a:off x="1467679" y="2424409"/>
            <a:ext cx="9601196" cy="3724599"/>
          </a:xfrm>
        </p:spPr>
        <p:txBody>
          <a:bodyPr>
            <a:normAutofit fontScale="77500" lnSpcReduction="20000"/>
          </a:bodyPr>
          <a:lstStyle/>
          <a:p>
            <a:r>
              <a:rPr lang="cs-CZ" b="1" dirty="0"/>
              <a:t>Zasazení výňatku do kontextu díla: </a:t>
            </a:r>
            <a:r>
              <a:rPr lang="cs-CZ" dirty="0"/>
              <a:t>V první části knihy nazvané Andrias Scheuchzeri</a:t>
            </a:r>
          </a:p>
          <a:p>
            <a:r>
              <a:rPr lang="cs-CZ" b="1" dirty="0"/>
              <a:t>Kompoziční výstavba: </a:t>
            </a:r>
            <a:r>
              <a:rPr lang="cs-CZ" dirty="0"/>
              <a:t>Děj je vyprávěn chronologicky. Úryvek se skládá z 8 odstavců</a:t>
            </a:r>
          </a:p>
          <a:p>
            <a:r>
              <a:rPr lang="cs-CZ" b="1" dirty="0"/>
              <a:t>Literární forma:</a:t>
            </a:r>
            <a:r>
              <a:rPr lang="cs-CZ" dirty="0"/>
              <a:t>druh a žánr próza, epika, román </a:t>
            </a:r>
          </a:p>
          <a:p>
            <a:r>
              <a:rPr lang="cs-CZ" b="1" dirty="0"/>
              <a:t>Vypravěč:</a:t>
            </a:r>
            <a:r>
              <a:rPr lang="cs-CZ" dirty="0"/>
              <a:t> Er-forma – vševědoucí vypravěč</a:t>
            </a:r>
          </a:p>
          <a:p>
            <a:r>
              <a:rPr lang="cs-CZ" u="sng" dirty="0">
                <a:solidFill>
                  <a:srgbClr val="FF0000"/>
                </a:solidFill>
                <a:effectLst>
                  <a:outerShdw blurRad="38100" dist="38100" dir="2700000" algn="tl">
                    <a:srgbClr val="000000">
                      <a:alpha val="43137"/>
                    </a:srgbClr>
                  </a:outerShdw>
                </a:effectLst>
              </a:rPr>
              <a:t>vyprávěcí způsoby přímá řeč</a:t>
            </a:r>
            <a:r>
              <a:rPr lang="cs-CZ" dirty="0"/>
              <a:t>: „Co tu chce?”; „Nazdar, nazdárek, pane Bondy,” </a:t>
            </a:r>
            <a:r>
              <a:rPr lang="cs-CZ" u="sng" dirty="0">
                <a:solidFill>
                  <a:srgbClr val="FF0000"/>
                </a:solidFill>
                <a:effectLst>
                  <a:outerShdw blurRad="38100" dist="38100" dir="2700000" algn="tl">
                    <a:srgbClr val="000000">
                      <a:alpha val="43137"/>
                    </a:srgbClr>
                  </a:outerShdw>
                </a:effectLst>
              </a:rPr>
              <a:t>neznačená přímá řeč:</a:t>
            </a:r>
            <a:r>
              <a:rPr lang="cs-CZ" dirty="0">
                <a:solidFill>
                  <a:srgbClr val="FF0000"/>
                </a:solidFill>
                <a:effectLst>
                  <a:outerShdw blurRad="38100" dist="38100" dir="2700000" algn="tl">
                    <a:srgbClr val="000000">
                      <a:alpha val="43137"/>
                    </a:srgbClr>
                  </a:outerShdw>
                </a:effectLst>
              </a:rPr>
              <a:t> </a:t>
            </a:r>
            <a:r>
              <a:rPr lang="cs-CZ" dirty="0"/>
              <a:t>Vyražená lodní kotva. Captain J. van Toch, Surabaya – kde vlastně je Surabaja? Není to někde na Jávě?; (Tak on to není Holanďan!)</a:t>
            </a:r>
          </a:p>
          <a:p>
            <a:r>
              <a:rPr lang="cs-CZ" dirty="0"/>
              <a:t>jazykové prostředky a jejich funkce ve výňatku vizitku kapitánovu inverze „Co tu chce?”; kde vlastně je Surabaja? </a:t>
            </a:r>
            <a:r>
              <a:rPr lang="cs-CZ" u="sng" dirty="0">
                <a:solidFill>
                  <a:srgbClr val="FF0000"/>
                </a:solidFill>
                <a:effectLst>
                  <a:outerShdw blurRad="38100" dist="38100" dir="2700000" algn="tl">
                    <a:srgbClr val="000000">
                      <a:alpha val="43137"/>
                    </a:srgbClr>
                  </a:outerShdw>
                </a:effectLst>
              </a:rPr>
              <a:t>řečnická otázka </a:t>
            </a:r>
            <a:r>
              <a:rPr lang="cs-CZ" dirty="0"/>
              <a:t>„Very glad to meet you, Captain. Please, come in.“ </a:t>
            </a:r>
            <a:r>
              <a:rPr lang="cs-CZ" u="sng" dirty="0">
                <a:solidFill>
                  <a:srgbClr val="FF0000"/>
                </a:solidFill>
                <a:effectLst>
                  <a:outerShdw blurRad="38100" dist="38100" dir="2700000" algn="tl">
                    <a:srgbClr val="000000">
                      <a:alpha val="43137"/>
                    </a:srgbClr>
                  </a:outerShdw>
                </a:effectLst>
              </a:rPr>
              <a:t>použití</a:t>
            </a:r>
            <a:r>
              <a:rPr lang="cs-CZ" u="sng" dirty="0">
                <a:effectLst>
                  <a:outerShdw blurRad="38100" dist="38100" dir="2700000" algn="tl">
                    <a:srgbClr val="000000">
                      <a:alpha val="43137"/>
                    </a:srgbClr>
                  </a:outerShdw>
                </a:effectLst>
              </a:rPr>
              <a:t> </a:t>
            </a:r>
            <a:r>
              <a:rPr lang="cs-CZ" u="sng" dirty="0">
                <a:solidFill>
                  <a:srgbClr val="FF0000"/>
                </a:solidFill>
                <a:effectLst>
                  <a:outerShdw blurRad="38100" dist="38100" dir="2700000" algn="tl">
                    <a:srgbClr val="000000">
                      <a:alpha val="43137"/>
                    </a:srgbClr>
                  </a:outerShdw>
                </a:effectLst>
              </a:rPr>
              <a:t>angličtiny</a:t>
            </a:r>
            <a:r>
              <a:rPr lang="cs-CZ" dirty="0"/>
              <a:t> „Nazdar, nazdárek, pane Bondy,” </a:t>
            </a:r>
            <a:r>
              <a:rPr lang="cs-CZ" u="sng" dirty="0">
                <a:solidFill>
                  <a:srgbClr val="FF0000"/>
                </a:solidFill>
                <a:effectLst>
                  <a:outerShdw blurRad="38100" dist="38100" dir="2700000" algn="tl">
                    <a:srgbClr val="000000">
                      <a:alpha val="43137"/>
                    </a:srgbClr>
                  </a:outerShdw>
                </a:effectLst>
              </a:rPr>
              <a:t>hovorová řeč</a:t>
            </a:r>
            <a:r>
              <a:rPr lang="cs-CZ" dirty="0">
                <a:solidFill>
                  <a:srgbClr val="FF0000"/>
                </a:solidFill>
              </a:rPr>
              <a:t> </a:t>
            </a:r>
            <a:r>
              <a:rPr lang="cs-CZ" dirty="0"/>
              <a:t>Pořád ten starý! </a:t>
            </a:r>
            <a:r>
              <a:rPr lang="cs-CZ" u="sng" dirty="0">
                <a:solidFill>
                  <a:srgbClr val="FF0000"/>
                </a:solidFill>
                <a:effectLst>
                  <a:outerShdw blurRad="38100" dist="38100" dir="2700000" algn="tl">
                    <a:srgbClr val="000000">
                      <a:alpha val="43137"/>
                    </a:srgbClr>
                  </a:outerShdw>
                </a:effectLst>
              </a:rPr>
              <a:t>odchylka</a:t>
            </a:r>
            <a:r>
              <a:rPr lang="cs-CZ" u="sng" dirty="0">
                <a:effectLst>
                  <a:outerShdw blurRad="38100" dist="38100" dir="2700000" algn="tl">
                    <a:srgbClr val="000000">
                      <a:alpha val="43137"/>
                    </a:srgbClr>
                  </a:outerShdw>
                </a:effectLst>
              </a:rPr>
              <a:t> (elipsa</a:t>
            </a:r>
            <a:r>
              <a:rPr lang="cs-CZ" dirty="0"/>
              <a:t>) Krupař, rynku </a:t>
            </a:r>
            <a:r>
              <a:rPr lang="cs-CZ" u="sng" dirty="0">
                <a:solidFill>
                  <a:srgbClr val="FF0000"/>
                </a:solidFill>
                <a:effectLst>
                  <a:outerShdw blurRad="38100" dist="38100" dir="2700000" algn="tl">
                    <a:srgbClr val="000000">
                      <a:alpha val="43137"/>
                    </a:srgbClr>
                  </a:outerShdw>
                </a:effectLst>
              </a:rPr>
              <a:t>historismy</a:t>
            </a:r>
          </a:p>
          <a:p>
            <a:r>
              <a:rPr lang="cs-CZ" b="1" dirty="0">
                <a:solidFill>
                  <a:schemeClr val="tx2"/>
                </a:solidFill>
              </a:rPr>
              <a:t>Jazyk:</a:t>
            </a:r>
            <a:r>
              <a:rPr lang="cs-CZ" dirty="0">
                <a:solidFill>
                  <a:schemeClr val="tx2"/>
                </a:solidFill>
              </a:rPr>
              <a:t> je použit jak hovorový, tak i některé odborné názvy a knižní výrazy, a také cizí slova</a:t>
            </a:r>
          </a:p>
        </p:txBody>
      </p:sp>
    </p:spTree>
    <p:extLst>
      <p:ext uri="{BB962C8B-B14F-4D97-AF65-F5344CB8AC3E}">
        <p14:creationId xmlns:p14="http://schemas.microsoft.com/office/powerpoint/2010/main" val="3051377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F3DD-7CFC-403E-9969-003448C0BA4E}"/>
              </a:ext>
            </a:extLst>
          </p:cNvPr>
          <p:cNvSpPr>
            <a:spLocks noGrp="1"/>
          </p:cNvSpPr>
          <p:nvPr>
            <p:ph type="title"/>
          </p:nvPr>
        </p:nvSpPr>
        <p:spPr/>
        <p:txBody>
          <a:bodyPr>
            <a:normAutofit/>
          </a:bodyPr>
          <a:lstStyle/>
          <a:p>
            <a:r>
              <a:rPr lang="cs-CZ" dirty="0"/>
              <a:t>Zdroje</a:t>
            </a:r>
          </a:p>
        </p:txBody>
      </p:sp>
      <p:sp>
        <p:nvSpPr>
          <p:cNvPr id="3" name="Content Placeholder 2">
            <a:extLst>
              <a:ext uri="{FF2B5EF4-FFF2-40B4-BE49-F238E27FC236}">
                <a16:creationId xmlns:a16="http://schemas.microsoft.com/office/drawing/2014/main" id="{7605890A-72DF-4331-9B05-C3635795AF6E}"/>
              </a:ext>
            </a:extLst>
          </p:cNvPr>
          <p:cNvSpPr>
            <a:spLocks noGrp="1"/>
          </p:cNvSpPr>
          <p:nvPr>
            <p:ph idx="1"/>
          </p:nvPr>
        </p:nvSpPr>
        <p:spPr/>
        <p:txBody>
          <a:bodyPr/>
          <a:lstStyle/>
          <a:p>
            <a:r>
              <a:rPr lang="cs-CZ" dirty="0"/>
              <a:t>Válka s mloky – Karel Čapek</a:t>
            </a:r>
          </a:p>
          <a:p>
            <a:r>
              <a:rPr lang="cs-CZ" dirty="0"/>
              <a:t>Wikipedie</a:t>
            </a:r>
          </a:p>
          <a:p>
            <a:r>
              <a:rPr lang="cs-CZ" dirty="0"/>
              <a:t>Spisovatelé.cz</a:t>
            </a:r>
          </a:p>
          <a:p>
            <a:r>
              <a:rPr lang="cs-CZ" dirty="0"/>
              <a:t>Rozbor díla.cz</a:t>
            </a:r>
          </a:p>
          <a:p>
            <a:endParaRPr lang="cs-CZ" dirty="0"/>
          </a:p>
        </p:txBody>
      </p:sp>
    </p:spTree>
    <p:extLst>
      <p:ext uri="{BB962C8B-B14F-4D97-AF65-F5344CB8AC3E}">
        <p14:creationId xmlns:p14="http://schemas.microsoft.com/office/powerpoint/2010/main" val="6693761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162</TotalTime>
  <Words>1091</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Válka s mloky</vt:lpstr>
      <vt:lpstr>O autorovi – Karel Čapek</vt:lpstr>
      <vt:lpstr>Stručný děj</vt:lpstr>
      <vt:lpstr>1) Rozbor díla </vt:lpstr>
      <vt:lpstr>2) Rozbor díla – Hl. postavy</vt:lpstr>
      <vt:lpstr>Ukázka textu</vt:lpstr>
      <vt:lpstr>3) Rozbor díla – charakteristika textu</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Válka s mloky</dc:title>
  <dc:creator>Adam</dc:creator>
  <cp:lastModifiedBy>Adam</cp:lastModifiedBy>
  <cp:revision>15</cp:revision>
  <dcterms:created xsi:type="dcterms:W3CDTF">2020-04-03T09:41:04Z</dcterms:created>
  <dcterms:modified xsi:type="dcterms:W3CDTF">2020-04-03T12:23:16Z</dcterms:modified>
</cp:coreProperties>
</file>